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2" r:id="rId6"/>
    <p:sldId id="263" r:id="rId7"/>
    <p:sldId id="265"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08" y="-19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DA627A6-9EFA-4492-AD64-B5961E185497}" type="datetimeFigureOut">
              <a:rPr lang="en-US" smtClean="0"/>
              <a:t>5/5/2013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78758-7A00-436B-AE39-E80115C28B5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A627A6-9EFA-4492-AD64-B5961E185497}" type="datetimeFigureOut">
              <a:rPr lang="en-US" smtClean="0"/>
              <a:t>5/5/2013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78758-7A00-436B-AE39-E80115C28B5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A627A6-9EFA-4492-AD64-B5961E185497}" type="datetimeFigureOut">
              <a:rPr lang="en-US" smtClean="0"/>
              <a:t>5/5/2013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78758-7A00-436B-AE39-E80115C28B5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A627A6-9EFA-4492-AD64-B5961E185497}" type="datetimeFigureOut">
              <a:rPr lang="en-US" smtClean="0"/>
              <a:t>5/5/2013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78758-7A00-436B-AE39-E80115C28B5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A627A6-9EFA-4492-AD64-B5961E185497}" type="datetimeFigureOut">
              <a:rPr lang="en-US" smtClean="0"/>
              <a:t>5/5/2013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78758-7A00-436B-AE39-E80115C28B5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DA627A6-9EFA-4492-AD64-B5961E185497}" type="datetimeFigureOut">
              <a:rPr lang="en-US" smtClean="0"/>
              <a:t>5/5/2013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978758-7A00-436B-AE39-E80115C28B5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A627A6-9EFA-4492-AD64-B5961E185497}" type="datetimeFigureOut">
              <a:rPr lang="en-US" smtClean="0"/>
              <a:t>5/5/2013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978758-7A00-436B-AE39-E80115C28B5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A627A6-9EFA-4492-AD64-B5961E185497}" type="datetimeFigureOut">
              <a:rPr lang="en-US" smtClean="0"/>
              <a:t>5/5/2013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978758-7A00-436B-AE39-E80115C28B5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A627A6-9EFA-4492-AD64-B5961E185497}" type="datetimeFigureOut">
              <a:rPr lang="en-US" smtClean="0"/>
              <a:t>5/5/2013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978758-7A00-436B-AE39-E80115C28B5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A627A6-9EFA-4492-AD64-B5961E185497}" type="datetimeFigureOut">
              <a:rPr lang="en-US" smtClean="0"/>
              <a:t>5/5/2013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978758-7A00-436B-AE39-E80115C28B5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A627A6-9EFA-4492-AD64-B5961E185497}" type="datetimeFigureOut">
              <a:rPr lang="en-US" smtClean="0"/>
              <a:t>5/5/2013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978758-7A00-436B-AE39-E80115C28B5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A627A6-9EFA-4492-AD64-B5961E185497}" type="datetimeFigureOut">
              <a:rPr lang="en-US" smtClean="0"/>
              <a:t>5/5/2013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978758-7A00-436B-AE39-E80115C28B5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Rectangle 6"/>
          <p:cNvSpPr>
            <a:spLocks noGrp="1" noChangeArrowheads="1"/>
          </p:cNvSpPr>
          <p:nvPr>
            <p:ph type="ctrTitle"/>
          </p:nvPr>
        </p:nvSpPr>
        <p:spPr>
          <a:xfrm>
            <a:off x="685800" y="2743200"/>
            <a:ext cx="7772400" cy="1470025"/>
          </a:xfrm>
          <a:solidFill>
            <a:schemeClr val="bg1"/>
          </a:solidFill>
        </p:spPr>
        <p:txBody>
          <a:bodyPr/>
          <a:lstStyle/>
          <a:p>
            <a:r>
              <a:rPr lang="en-US" sz="4400" dirty="0" smtClean="0"/>
              <a:t>Introdu</a:t>
            </a:r>
            <a:r>
              <a:rPr lang="en-US" dirty="0" smtClean="0"/>
              <a:t>ction to the Stock Market</a:t>
            </a:r>
            <a:endParaRPr lang="en-US" sz="4400" dirty="0"/>
          </a:p>
        </p:txBody>
      </p:sp>
      <p:pic>
        <p:nvPicPr>
          <p:cNvPr id="11266" name="Picture 2" descr="http://liefortruth.files.wordpress.com/2013/02/stock_market.jpg"/>
          <p:cNvPicPr>
            <a:picLocks noChangeAspect="1" noChangeArrowheads="1"/>
          </p:cNvPicPr>
          <p:nvPr/>
        </p:nvPicPr>
        <p:blipFill>
          <a:blip r:embed="rId2" cstate="print"/>
          <a:srcRect/>
          <a:stretch>
            <a:fillRect/>
          </a:stretch>
        </p:blipFill>
        <p:spPr bwMode="auto">
          <a:xfrm>
            <a:off x="304799" y="228600"/>
            <a:ext cx="2895601" cy="2277070"/>
          </a:xfrm>
          <a:prstGeom prst="rect">
            <a:avLst/>
          </a:prstGeom>
          <a:noFill/>
        </p:spPr>
      </p:pic>
      <p:pic>
        <p:nvPicPr>
          <p:cNvPr id="11268" name="Picture 4" descr="http://www.westhavenmanagement.com/images/stock-market-quotes.jpg"/>
          <p:cNvPicPr>
            <a:picLocks noChangeAspect="1" noChangeArrowheads="1"/>
          </p:cNvPicPr>
          <p:nvPr/>
        </p:nvPicPr>
        <p:blipFill>
          <a:blip r:embed="rId3" cstate="print"/>
          <a:srcRect/>
          <a:stretch>
            <a:fillRect/>
          </a:stretch>
        </p:blipFill>
        <p:spPr bwMode="auto">
          <a:xfrm>
            <a:off x="5410200" y="4419600"/>
            <a:ext cx="3276600" cy="2290867"/>
          </a:xfrm>
          <a:prstGeom prst="rect">
            <a:avLst/>
          </a:prstGeom>
          <a:noFill/>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lstStyle/>
          <a:p>
            <a:r>
              <a:rPr lang="en-US" dirty="0" smtClean="0"/>
              <a:t>History behind the Stock Market</a:t>
            </a:r>
            <a:endParaRPr lang="en-US" dirty="0"/>
          </a:p>
        </p:txBody>
      </p:sp>
      <p:sp>
        <p:nvSpPr>
          <p:cNvPr id="3" name="Content Placeholder 2"/>
          <p:cNvSpPr>
            <a:spLocks noGrp="1"/>
          </p:cNvSpPr>
          <p:nvPr>
            <p:ph idx="1"/>
          </p:nvPr>
        </p:nvSpPr>
        <p:spPr>
          <a:solidFill>
            <a:schemeClr val="bg1"/>
          </a:solidFill>
        </p:spPr>
        <p:txBody>
          <a:bodyPr>
            <a:normAutofit lnSpcReduction="10000"/>
          </a:bodyPr>
          <a:lstStyle/>
          <a:p>
            <a:r>
              <a:rPr lang="en-US" dirty="0"/>
              <a:t>During the American Revolution, the </a:t>
            </a:r>
            <a:r>
              <a:rPr lang="en-US" dirty="0" smtClean="0"/>
              <a:t>colonial government </a:t>
            </a:r>
            <a:r>
              <a:rPr lang="en-US" dirty="0"/>
              <a:t>needed money to fund its wartime </a:t>
            </a:r>
            <a:r>
              <a:rPr lang="en-US" dirty="0" smtClean="0"/>
              <a:t>operations</a:t>
            </a:r>
          </a:p>
          <a:p>
            <a:pPr lvl="1"/>
            <a:r>
              <a:rPr lang="en-US" dirty="0" smtClean="0"/>
              <a:t>One </a:t>
            </a:r>
            <a:r>
              <a:rPr lang="en-US" dirty="0"/>
              <a:t>way </a:t>
            </a:r>
            <a:r>
              <a:rPr lang="en-US" dirty="0" smtClean="0"/>
              <a:t>to raise money was by selling bonds </a:t>
            </a:r>
          </a:p>
          <a:p>
            <a:pPr lvl="2"/>
            <a:r>
              <a:rPr lang="en-US" dirty="0" smtClean="0"/>
              <a:t>A piece of paper a person buys for a set price, and after a certain period of time, can exchange their bonds for a profit</a:t>
            </a:r>
          </a:p>
          <a:p>
            <a:pPr lvl="1"/>
            <a:r>
              <a:rPr lang="en-US" dirty="0" smtClean="0"/>
              <a:t>Banks also started to sell parts (shares) of their own companies to raise money</a:t>
            </a:r>
          </a:p>
          <a:p>
            <a:pPr lvl="2"/>
            <a:r>
              <a:rPr lang="en-US" dirty="0" smtClean="0"/>
              <a:t>Sold off part of the company to whomever wanted to buy it = the essence of the modern day stock market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lstStyle/>
          <a:p>
            <a:r>
              <a:rPr lang="en-US" dirty="0" smtClean="0"/>
              <a:t>How the Stock Market Works</a:t>
            </a:r>
            <a:endParaRPr lang="en-US" dirty="0"/>
          </a:p>
        </p:txBody>
      </p:sp>
      <p:sp>
        <p:nvSpPr>
          <p:cNvPr id="3" name="Content Placeholder 2"/>
          <p:cNvSpPr>
            <a:spLocks noGrp="1"/>
          </p:cNvSpPr>
          <p:nvPr>
            <p:ph idx="1"/>
          </p:nvPr>
        </p:nvSpPr>
        <p:spPr>
          <a:solidFill>
            <a:schemeClr val="bg1"/>
          </a:solidFill>
        </p:spPr>
        <p:txBody>
          <a:bodyPr>
            <a:normAutofit fontScale="77500" lnSpcReduction="20000"/>
          </a:bodyPr>
          <a:lstStyle/>
          <a:p>
            <a:r>
              <a:rPr lang="en-US" dirty="0" smtClean="0"/>
              <a:t>Companies let the public buy part of its company by selling shares</a:t>
            </a:r>
          </a:p>
          <a:p>
            <a:r>
              <a:rPr lang="en-US" dirty="0" smtClean="0"/>
              <a:t>A share is a piece of paper that says you own part of a company</a:t>
            </a:r>
          </a:p>
          <a:p>
            <a:pPr lvl="1"/>
            <a:r>
              <a:rPr lang="en-US" dirty="0" smtClean="0"/>
              <a:t>That part is usually extremely small (perhaps thousandths of a percent of the total company)</a:t>
            </a:r>
          </a:p>
          <a:p>
            <a:r>
              <a:rPr lang="en-US" dirty="0" smtClean="0"/>
              <a:t>Use a brokerage house (think supermarket of stocks) and a broker to buy stocks</a:t>
            </a:r>
          </a:p>
          <a:p>
            <a:pPr lvl="1"/>
            <a:r>
              <a:rPr lang="en-US" dirty="0" smtClean="0"/>
              <a:t>They tell you how much a share in a company costs as well as the costs for their services, then will tell you how many shares you can buy</a:t>
            </a:r>
          </a:p>
          <a:p>
            <a:pPr lvl="1"/>
            <a:r>
              <a:rPr lang="en-US" dirty="0" smtClean="0"/>
              <a:t>Example:  You have $250. 1 McDonalds share costs $20; Broker fee costs $50; Total # of shares  you can buy in McDonalds: 10 </a:t>
            </a:r>
          </a:p>
          <a:p>
            <a:pPr lvl="1"/>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ox(in)">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lstStyle/>
          <a:p>
            <a:r>
              <a:rPr lang="en-US" dirty="0" smtClean="0"/>
              <a:t>Broker’s Job</a:t>
            </a:r>
            <a:endParaRPr lang="en-US" dirty="0"/>
          </a:p>
        </p:txBody>
      </p:sp>
      <p:sp>
        <p:nvSpPr>
          <p:cNvPr id="3" name="Content Placeholder 2"/>
          <p:cNvSpPr>
            <a:spLocks noGrp="1"/>
          </p:cNvSpPr>
          <p:nvPr>
            <p:ph idx="1"/>
          </p:nvPr>
        </p:nvSpPr>
        <p:spPr>
          <a:solidFill>
            <a:schemeClr val="bg1"/>
          </a:solidFill>
        </p:spPr>
        <p:txBody>
          <a:bodyPr>
            <a:normAutofit fontScale="70000" lnSpcReduction="20000"/>
          </a:bodyPr>
          <a:lstStyle/>
          <a:p>
            <a:r>
              <a:rPr lang="en-US" dirty="0" smtClean="0"/>
              <a:t>Broker sends a message to the “Floor Broker” working on the floor of the New York Stock Exchange </a:t>
            </a:r>
            <a:r>
              <a:rPr lang="en-US" dirty="0" smtClean="0">
                <a:sym typeface="Wingdings" pitchFamily="2" charset="2"/>
              </a:rPr>
              <a:t> this is the person that buys stocks for you</a:t>
            </a:r>
          </a:p>
          <a:p>
            <a:r>
              <a:rPr lang="en-US" dirty="0" smtClean="0">
                <a:sym typeface="Wingdings" pitchFamily="2" charset="2"/>
              </a:rPr>
              <a:t>The Floor Broker goes to a part of the NY Stock Exchange that is given to this particular stock (McDonalds). This means they will usually buy and sell from people at the normal price</a:t>
            </a:r>
          </a:p>
          <a:p>
            <a:r>
              <a:rPr lang="en-US" dirty="0" smtClean="0">
                <a:sym typeface="Wingdings" pitchFamily="2" charset="2"/>
              </a:rPr>
              <a:t>The floor broker buys your ten shares from one of these people, reports the trade through computers on the floor, then tells the broker at the brokerage house that he bought the stock. </a:t>
            </a:r>
          </a:p>
          <a:p>
            <a:r>
              <a:rPr lang="en-US" dirty="0" smtClean="0">
                <a:sym typeface="Wingdings" pitchFamily="2" charset="2"/>
              </a:rPr>
              <a:t>Your broker keeps a record that you own the stock</a:t>
            </a:r>
          </a:p>
          <a:p>
            <a:pPr lvl="1"/>
            <a:r>
              <a:rPr lang="en-US" dirty="0" smtClean="0">
                <a:sym typeface="Wingdings" pitchFamily="2" charset="2"/>
              </a:rPr>
              <a:t>If you want to sell these stocks, your broker will sell them, deduct his commission, then give you the money</a:t>
            </a:r>
            <a:r>
              <a:rPr lang="en-US" dirty="0"/>
              <a:t>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lstStyle/>
          <a:p>
            <a:r>
              <a:rPr lang="en-US" dirty="0" smtClean="0"/>
              <a:t>What is a Stock?</a:t>
            </a:r>
            <a:endParaRPr lang="en-US" dirty="0"/>
          </a:p>
        </p:txBody>
      </p:sp>
      <p:sp>
        <p:nvSpPr>
          <p:cNvPr id="3" name="Content Placeholder 2"/>
          <p:cNvSpPr>
            <a:spLocks noGrp="1"/>
          </p:cNvSpPr>
          <p:nvPr>
            <p:ph idx="1"/>
          </p:nvPr>
        </p:nvSpPr>
        <p:spPr>
          <a:solidFill>
            <a:schemeClr val="bg1"/>
          </a:solidFill>
        </p:spPr>
        <p:txBody>
          <a:bodyPr>
            <a:normAutofit fontScale="92500" lnSpcReduction="20000"/>
          </a:bodyPr>
          <a:lstStyle/>
          <a:p>
            <a:r>
              <a:rPr lang="en-US" dirty="0" smtClean="0"/>
              <a:t>A </a:t>
            </a:r>
            <a:r>
              <a:rPr lang="en-US" b="1" u="sng" dirty="0" smtClean="0"/>
              <a:t>stock</a:t>
            </a:r>
            <a:r>
              <a:rPr lang="en-US" dirty="0" smtClean="0"/>
              <a:t> is </a:t>
            </a:r>
            <a:r>
              <a:rPr lang="en-US" b="1" dirty="0" smtClean="0"/>
              <a:t>a representation of the amount of a company that you own.</a:t>
            </a:r>
          </a:p>
          <a:p>
            <a:pPr lvl="1"/>
            <a:r>
              <a:rPr lang="en-US" dirty="0" smtClean="0"/>
              <a:t>Certificate shows you own a small fraction of a corporation</a:t>
            </a:r>
          </a:p>
          <a:p>
            <a:pPr lvl="1"/>
            <a:r>
              <a:rPr lang="en-US" dirty="0" smtClean="0"/>
              <a:t>You are referred to as a shareholder or stockholder</a:t>
            </a:r>
          </a:p>
          <a:p>
            <a:r>
              <a:rPr lang="en-US" dirty="0" smtClean="0"/>
              <a:t>Benefits of owning stock in a corporation</a:t>
            </a:r>
          </a:p>
          <a:p>
            <a:pPr lvl="1"/>
            <a:r>
              <a:rPr lang="en-US" dirty="0" smtClean="0"/>
              <a:t>When the company profits, you profit</a:t>
            </a:r>
          </a:p>
          <a:p>
            <a:pPr lvl="1"/>
            <a:r>
              <a:rPr lang="en-US" dirty="0" smtClean="0"/>
              <a:t>Stocks give you the right to make decisions that may influence the company (voting power)</a:t>
            </a:r>
          </a:p>
          <a:p>
            <a:pPr lvl="1"/>
            <a:r>
              <a:rPr lang="en-US" dirty="0" smtClean="0"/>
              <a:t>The more stocks you own, the more decision making power you have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lstStyle/>
          <a:p>
            <a:r>
              <a:rPr lang="en-US" dirty="0" smtClean="0"/>
              <a:t>Levels of Stocks</a:t>
            </a:r>
            <a:endParaRPr lang="en-US" dirty="0"/>
          </a:p>
        </p:txBody>
      </p:sp>
      <p:sp>
        <p:nvSpPr>
          <p:cNvPr id="3" name="Content Placeholder 2"/>
          <p:cNvSpPr>
            <a:spLocks noGrp="1"/>
          </p:cNvSpPr>
          <p:nvPr>
            <p:ph idx="1"/>
          </p:nvPr>
        </p:nvSpPr>
        <p:spPr>
          <a:solidFill>
            <a:schemeClr val="bg1"/>
          </a:solidFill>
        </p:spPr>
        <p:txBody>
          <a:bodyPr>
            <a:normAutofit fontScale="62500" lnSpcReduction="20000"/>
          </a:bodyPr>
          <a:lstStyle/>
          <a:p>
            <a:r>
              <a:rPr lang="en-US" dirty="0" smtClean="0"/>
              <a:t>1) Penny Stocks</a:t>
            </a:r>
          </a:p>
          <a:p>
            <a:pPr lvl="1"/>
            <a:r>
              <a:rPr lang="en-US" dirty="0" smtClean="0"/>
              <a:t>Small companies that have no chance of making it big</a:t>
            </a:r>
          </a:p>
          <a:p>
            <a:pPr lvl="1"/>
            <a:r>
              <a:rPr lang="en-US" dirty="0" smtClean="0"/>
              <a:t>Little to no value</a:t>
            </a:r>
          </a:p>
          <a:p>
            <a:pPr lvl="1"/>
            <a:r>
              <a:rPr lang="en-US" dirty="0" smtClean="0"/>
              <a:t>Local chain of stores</a:t>
            </a:r>
          </a:p>
          <a:p>
            <a:r>
              <a:rPr lang="en-US" dirty="0" smtClean="0"/>
              <a:t>2) Growth Stocks</a:t>
            </a:r>
          </a:p>
          <a:p>
            <a:pPr lvl="1"/>
            <a:r>
              <a:rPr lang="en-US" dirty="0" smtClean="0"/>
              <a:t>New companies that have potential but are not stable</a:t>
            </a:r>
          </a:p>
          <a:p>
            <a:pPr lvl="1"/>
            <a:r>
              <a:rPr lang="en-US" dirty="0" smtClean="0"/>
              <a:t>Not always a safe investment since not well-established</a:t>
            </a:r>
          </a:p>
          <a:p>
            <a:r>
              <a:rPr lang="en-US" dirty="0" smtClean="0"/>
              <a:t>3) Secondary Issue Stocks</a:t>
            </a:r>
          </a:p>
          <a:p>
            <a:pPr lvl="1"/>
            <a:r>
              <a:rPr lang="en-US" dirty="0" smtClean="0"/>
              <a:t>Well-established businesses that are almost totally insured</a:t>
            </a:r>
          </a:p>
          <a:p>
            <a:pPr lvl="1"/>
            <a:r>
              <a:rPr lang="en-US" dirty="0" smtClean="0"/>
              <a:t>Good investment (profit can increase a lot)</a:t>
            </a:r>
          </a:p>
          <a:p>
            <a:r>
              <a:rPr lang="en-US" dirty="0" smtClean="0"/>
              <a:t>4) Blue Chip Stocks</a:t>
            </a:r>
          </a:p>
          <a:p>
            <a:pPr lvl="1"/>
            <a:r>
              <a:rPr lang="en-US" dirty="0" smtClean="0"/>
              <a:t>Older companies (IBM, AT&amp;T, Coca Cola)</a:t>
            </a:r>
          </a:p>
          <a:p>
            <a:pPr lvl="1"/>
            <a:r>
              <a:rPr lang="en-US" dirty="0" smtClean="0"/>
              <a:t>Safest investment, generates more profit </a:t>
            </a:r>
          </a:p>
          <a:p>
            <a:pPr lvl="1"/>
            <a:r>
              <a:rPr lang="en-US" dirty="0" smtClean="0"/>
              <a:t>Downsides: size of company and popularity of shares drive up prices &amp; take a lot more time to profit with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ox(in)">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ox(in)">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box(in)">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blinds(horizontal)">
                                      <p:cBhvr>
                                        <p:cTn id="57" dur="5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blinds(horizontal)">
                                      <p:cBhvr>
                                        <p:cTn id="62" dur="500"/>
                                        <p:tgtEl>
                                          <p:spTgt spid="3">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nodeType="clickEffect">
                                  <p:stCondLst>
                                    <p:cond delay="0"/>
                                  </p:stCondLst>
                                  <p:childTnLst>
                                    <p:set>
                                      <p:cBhvr>
                                        <p:cTn id="66" dur="1" fill="hold">
                                          <p:stCondLst>
                                            <p:cond delay="0"/>
                                          </p:stCondLst>
                                        </p:cTn>
                                        <p:tgtEl>
                                          <p:spTgt spid="3">
                                            <p:txEl>
                                              <p:pRg st="12" end="12"/>
                                            </p:txEl>
                                          </p:spTgt>
                                        </p:tgtEl>
                                        <p:attrNameLst>
                                          <p:attrName>style.visibility</p:attrName>
                                        </p:attrNameLst>
                                      </p:cBhvr>
                                      <p:to>
                                        <p:strVal val="visible"/>
                                      </p:to>
                                    </p:set>
                                    <p:animEffect transition="in" filter="blinds(horizontal)">
                                      <p:cBhvr>
                                        <p:cTn id="67" dur="500"/>
                                        <p:tgtEl>
                                          <p:spTgt spid="3">
                                            <p:txEl>
                                              <p:pRg st="12" end="12"/>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nodeType="clickEffect">
                                  <p:stCondLst>
                                    <p:cond delay="0"/>
                                  </p:stCondLst>
                                  <p:childTnLst>
                                    <p:set>
                                      <p:cBhvr>
                                        <p:cTn id="71" dur="1" fill="hold">
                                          <p:stCondLst>
                                            <p:cond delay="0"/>
                                          </p:stCondLst>
                                        </p:cTn>
                                        <p:tgtEl>
                                          <p:spTgt spid="3">
                                            <p:txEl>
                                              <p:pRg st="13" end="13"/>
                                            </p:txEl>
                                          </p:spTgt>
                                        </p:tgtEl>
                                        <p:attrNameLst>
                                          <p:attrName>style.visibility</p:attrName>
                                        </p:attrNameLst>
                                      </p:cBhvr>
                                      <p:to>
                                        <p:strVal val="visible"/>
                                      </p:to>
                                    </p:set>
                                    <p:animEffect transition="in" filter="blinds(horizontal)">
                                      <p:cBhvr>
                                        <p:cTn id="72"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lstStyle/>
          <a:p>
            <a:r>
              <a:rPr lang="en-US" dirty="0" smtClean="0"/>
              <a:t>Stock Quotes - Reading</a:t>
            </a:r>
            <a:endParaRPr lang="en-US" dirty="0"/>
          </a:p>
        </p:txBody>
      </p:sp>
      <p:sp>
        <p:nvSpPr>
          <p:cNvPr id="3" name="Content Placeholder 2"/>
          <p:cNvSpPr>
            <a:spLocks noGrp="1"/>
          </p:cNvSpPr>
          <p:nvPr>
            <p:ph idx="1"/>
          </p:nvPr>
        </p:nvSpPr>
        <p:spPr/>
        <p:txBody>
          <a:bodyPr/>
          <a:lstStyle/>
          <a:p>
            <a:endParaRPr lang="en-US" dirty="0"/>
          </a:p>
        </p:txBody>
      </p:sp>
      <p:pic>
        <p:nvPicPr>
          <p:cNvPr id="27653" name="Picture 5"/>
          <p:cNvPicPr>
            <a:picLocks noChangeAspect="1" noChangeArrowheads="1"/>
          </p:cNvPicPr>
          <p:nvPr/>
        </p:nvPicPr>
        <p:blipFill>
          <a:blip r:embed="rId2" cstate="print"/>
          <a:srcRect l="30625" t="31000" r="36875" b="37000"/>
          <a:stretch>
            <a:fillRect/>
          </a:stretch>
        </p:blipFill>
        <p:spPr bwMode="auto">
          <a:xfrm>
            <a:off x="685800" y="1600200"/>
            <a:ext cx="7620000" cy="4689231"/>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532</TotalTime>
  <Words>557</Words>
  <Application>Microsoft Office PowerPoint</Application>
  <PresentationFormat>On-screen Show (4:3)</PresentationFormat>
  <Paragraphs>44</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Introduction to the Stock Market</vt:lpstr>
      <vt:lpstr>History behind the Stock Market</vt:lpstr>
      <vt:lpstr>How the Stock Market Works</vt:lpstr>
      <vt:lpstr>Broker’s Job</vt:lpstr>
      <vt:lpstr>What is a Stock?</vt:lpstr>
      <vt:lpstr>Levels of Stocks</vt:lpstr>
      <vt:lpstr>Stock Quotes - Reading</vt:lpstr>
    </vt:vector>
  </TitlesOfParts>
  <Company>Peabody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the Stock Market</dc:title>
  <dc:creator>Administrator</dc:creator>
  <cp:lastModifiedBy>Administrator</cp:lastModifiedBy>
  <cp:revision>17</cp:revision>
  <dcterms:created xsi:type="dcterms:W3CDTF">2013-05-06T03:31:44Z</dcterms:created>
  <dcterms:modified xsi:type="dcterms:W3CDTF">2013-05-06T12:24:14Z</dcterms:modified>
</cp:coreProperties>
</file>